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66" r:id="rId2"/>
    <p:sldId id="373" r:id="rId3"/>
    <p:sldId id="369" r:id="rId4"/>
    <p:sldId id="368" r:id="rId5"/>
    <p:sldId id="372" r:id="rId6"/>
    <p:sldId id="258" r:id="rId7"/>
    <p:sldId id="3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CC"/>
    <a:srgbClr val="008DF6"/>
    <a:srgbClr val="008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660"/>
  </p:normalViewPr>
  <p:slideViewPr>
    <p:cSldViewPr snapToGrid="0">
      <p:cViewPr varScale="1">
        <p:scale>
          <a:sx n="57" d="100"/>
          <a:sy n="57" d="100"/>
        </p:scale>
        <p:origin x="5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B63C9-0172-4183-BB5F-47C13217E5FF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8D380-C705-4DD1-AD9A-309ADD75736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026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A76722B-6558-40FD-BA29-40616585E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0B8BB84-0F4C-4308-AB2E-F3DA39F5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In 1999, Andrew Logan, the founder of AvoHealth and Healthy Oils Limited, was first in the world to make cold-pressed Extra Virgin Avocado Oil.  Andrew has been continuously involved with this business since 1998.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The international oil business is ‘highly competitive’.  We compete against very cheap, low quality, less healthy food oils.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But increasingly consumers all over the world are aware of the differences between “good fats” and “bad fats”.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 b="1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 Avo</a:t>
            </a:r>
            <a:r>
              <a:rPr lang="en-NZ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technologies &amp; knowledge ensure our Extra Virgin Avocado Oil is one of the healthiest, best tasting and highest quality vegetable oils anywhere in the world.</a:t>
            </a:r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B5D00-C306-4F4B-9055-022C8DAE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DC4D7-C525-4DC9-96A2-3D41E09B931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1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A76722B-6558-40FD-BA29-40616585E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0B8BB84-0F4C-4308-AB2E-F3DA39F5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In 1999, Andrew Logan, the founder of AvoHealth and Healthy Oils Limited, was first in the world to make cold-pressed Extra Virgin Avocado Oil.  Andrew has been continuously involved with this business since 1998.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The international oil business is ‘highly competitive’.  We compete against very cheap, low quality, less healthy food oils.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But increasingly consumers all over the world are aware of the differences between “good fats” and “bad fats”.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 b="1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 Avo</a:t>
            </a:r>
            <a:r>
              <a:rPr lang="en-NZ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technologies &amp; knowledge ensure our Extra Virgin Avocado Oil is one of the healthiest, best tasting and highest quality vegetable oils anywhere in the world.</a:t>
            </a:r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B5D00-C306-4F4B-9055-022C8DAE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DC4D7-C525-4DC9-96A2-3D41E09B931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1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A76722B-6558-40FD-BA29-40616585E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0B8BB84-0F4C-4308-AB2E-F3DA39F5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In 1999, Andrew Logan, the founder of AvoHealth and Healthy Oils Limited, was first in the world to make cold-pressed Extra Virgin Avocado Oil.  Andrew has been continuously involved with this business since 1998.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The international oil business is ‘highly competitive’.  We compete against very cheap, low quality, less healthy food oils.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But increasingly consumers all over the world are aware of the differences between “good fats” and “bad fats”.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 b="1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 Avo</a:t>
            </a:r>
            <a:r>
              <a:rPr lang="en-NZ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technologies &amp; knowledge ensure our Extra Virgin Avocado Oil is one of the healthiest, best tasting and highest quality vegetable oils anywhere in the world.</a:t>
            </a:r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B5D00-C306-4F4B-9055-022C8DAE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DC4D7-C525-4DC9-96A2-3D41E09B931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25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A76722B-6558-40FD-BA29-40616585E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0B8BB84-0F4C-4308-AB2E-F3DA39F5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In 1999, Andrew Logan, the founder of AvoHealth and Healthy Oils Limited, was first in the world to make cold-pressed Extra Virgin Avocado Oil.  Andrew has been continuously involved with this business since 1998.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The international oil business is ‘highly competitive’.  We compete against very cheap, low quality, less healthy food oils.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But increasingly consumers all over the world are aware of the differences between “good fats” and “bad fats”.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 b="1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 Avo</a:t>
            </a:r>
            <a:r>
              <a:rPr lang="en-NZ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technologies &amp; knowledge ensure our Extra Virgin Avocado Oil is one of the healthiest, best tasting and highest quality vegetable oils anywhere in the world.</a:t>
            </a:r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B5D00-C306-4F4B-9055-022C8DAE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DC4D7-C525-4DC9-96A2-3D41E09B931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98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A76722B-6558-40FD-BA29-40616585E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0B8BB84-0F4C-4308-AB2E-F3DA39F5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In 1999, Andrew Logan, the founder of AvoHealth and Healthy Oils Limited, was first in the world to make cold-pressed Extra Virgin Avocado Oil.  Andrew has been continuously involved with this business since 1998.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The international oil business is ‘highly competitive’.  We compete against very cheap, low quality, less healthy food oils.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But increasingly consumers all over the world are aware of the differences between “good fats” and “bad fats”.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 b="1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 Avo</a:t>
            </a:r>
            <a:r>
              <a:rPr lang="en-NZ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technologies &amp; knowledge ensure our Extra Virgin Avocado Oil is one of the healthiest, best tasting and highest quality vegetable oils anywhere in the world.</a:t>
            </a:r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B5D00-C306-4F4B-9055-022C8DAE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DC4D7-C525-4DC9-96A2-3D41E09B931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26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EA76722B-6558-40FD-BA29-40616585E9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60B8BB84-0F4C-4308-AB2E-F3DA39F5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In 1999, Andrew Logan, the founder of AvoHealth and Healthy Oils Limited, was first in the world to make cold-pressed Extra Virgin Avocado Oil.  Andrew has been continuously involved with this business since 1998.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The international oil business is ‘highly competitive’.  We compete against very cheap, low quality, less healthy food oils.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But increasingly consumers all over the world are aware of the differences between “good fats” and “bad fats”.</a:t>
            </a:r>
          </a:p>
          <a:p>
            <a:pPr eaLnBrk="1" hangingPunct="1">
              <a:spcAft>
                <a:spcPts val="1200"/>
              </a:spcAft>
            </a:pPr>
            <a:endParaRPr lang="en-NZ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1200"/>
              </a:spcAft>
            </a:pPr>
            <a:r>
              <a:rPr lang="en-NZ" altLang="en-US" b="1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 Avo</a:t>
            </a:r>
            <a:r>
              <a:rPr lang="en-NZ" alt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</a:t>
            </a:r>
            <a:r>
              <a:rPr lang="en-NZ" altLang="en-US">
                <a:latin typeface="Arial" panose="020B0604020202020204" pitchFamily="34" charset="0"/>
                <a:cs typeface="Arial" panose="020B0604020202020204" pitchFamily="34" charset="0"/>
              </a:rPr>
              <a:t>technologies &amp; knowledge ensure our Extra Virgin Avocado Oil is one of the healthiest, best tasting and highest quality vegetable oils anywhere in the world.</a:t>
            </a:r>
            <a:endParaRPr lang="en-NZ" altLang="en-US"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B5D00-C306-4F4B-9055-022C8DAE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DC4D7-C525-4DC9-96A2-3D41E09B931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95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772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8273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7246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2290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5604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38172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4278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984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426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7349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84356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9D14-2D37-4E59-B636-4CDAC03B8F5A}" type="datetimeFigureOut">
              <a:rPr lang="en-NZ" smtClean="0"/>
              <a:t>23/05/2018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4E6CF-51BC-40EF-95DF-56ED998D96E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999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1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6.m4a"/><Relationship Id="rId16" Type="http://schemas.openxmlformats.org/officeDocument/2006/relationships/image" Target="../media/image1.png"/><Relationship Id="rId1" Type="http://schemas.microsoft.com/office/2007/relationships/media" Target="../media/media6.m4a"/><Relationship Id="rId6" Type="http://schemas.openxmlformats.org/officeDocument/2006/relationships/hyperlink" Target="http://www.google.co.nz/url?sa=i&amp;rct=j&amp;q=&amp;esrc=s&amp;frm=1&amp;source=images&amp;cd=&amp;cad=rja&amp;docid=mxAX0Pcd8UuLlM&amp;tbnid=Po8vP736caLc6M:&amp;ved=0CAUQjRw&amp;url=http://store.thechecker.net/p314/TANKER-TRUCK-Inspection-Checklist-BOOK/product_info.html&amp;ei=RrVBUu2DM4Hm2gX6yIG4Cw&amp;psig=AFQjCNG4SkwVyEmpgEx5bmTYvL0vu8n8cg&amp;ust=1380124062194726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19" Type="http://schemas.openxmlformats.org/officeDocument/2006/relationships/image" Target="../media/image3.png"/><Relationship Id="rId4" Type="http://schemas.openxmlformats.org/officeDocument/2006/relationships/hyperlink" Target="https://www.google.co.nz/imgres?imgurl=http://www.seacoglobal.com/assets/uploads/Flexitank.jpg&amp;imgrefurl=http://www.seacoglobal.com/tanks-vs-flexi-tanks&amp;docid=UcQ3Iy6RWYsQ_M&amp;tbnid=_ehvZSnGdZrP0M:&amp;w=302&amp;h=238&amp;ei=na5BUsSEM-WH2AW_z4CwAQ&amp;ved=0CAIQxiAwAA&amp;iact=c" TargetMode="External"/><Relationship Id="rId9" Type="http://schemas.openxmlformats.org/officeDocument/2006/relationships/image" Target="../media/image11.jpeg"/><Relationship Id="rId1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4E48D0-3117-480F-9AC5-519A273B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2" y="516925"/>
            <a:ext cx="9138350" cy="1020762"/>
          </a:xfrm>
        </p:spPr>
        <p:txBody>
          <a:bodyPr lIns="18000" rIns="18000">
            <a:normAutofit/>
          </a:bodyPr>
          <a:lstStyle/>
          <a:p>
            <a:pPr algn="l"/>
            <a:r>
              <a:rPr lang="en-NZ" altLang="en-US" sz="3200" b="1" dirty="0">
                <a:latin typeface="+mn-lt"/>
              </a:rPr>
              <a:t>Is there a Good Business Case to Press Avocado Oil?</a:t>
            </a:r>
          </a:p>
        </p:txBody>
      </p:sp>
      <p:pic>
        <p:nvPicPr>
          <p:cNvPr id="6" name="Picture 5" descr="C:\Users\Andrew\AppData\Local\Microsoft\Windows\INetCache\Content.Word\AvoHealth.com Logo.png">
            <a:extLst>
              <a:ext uri="{FF2B5EF4-FFF2-40B4-BE49-F238E27FC236}">
                <a16:creationId xmlns:a16="http://schemas.microsoft.com/office/drawing/2014/main" id="{EA40B6D1-1123-4402-8938-D0D558C3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A78C7-F5AF-4123-9633-5A05777995FC}"/>
              </a:ext>
            </a:extLst>
          </p:cNvPr>
          <p:cNvSpPr txBox="1"/>
          <p:nvPr/>
        </p:nvSpPr>
        <p:spPr>
          <a:xfrm>
            <a:off x="1008062" y="2002221"/>
            <a:ext cx="10588852" cy="4231928"/>
          </a:xfrm>
          <a:prstGeom prst="rect">
            <a:avLst/>
          </a:prstGeom>
          <a:noFill/>
        </p:spPr>
        <p:txBody>
          <a:bodyPr wrap="square" lIns="54000" rIns="1800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NZ" sz="3200" dirty="0"/>
              <a:t>Every location and every situation is unique &amp; requires specific analysis.  In general we only work with those who have: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3200" dirty="0"/>
              <a:t>a desire to create competitive advantage by operating at a</a:t>
            </a:r>
          </a:p>
          <a:p>
            <a:pPr>
              <a:spcAft>
                <a:spcPts val="1800"/>
              </a:spcAft>
            </a:pPr>
            <a:r>
              <a:rPr lang="en-NZ" sz="3200" dirty="0"/>
              <a:t>      reasonable scale. </a:t>
            </a:r>
          </a:p>
          <a:p>
            <a:pPr>
              <a:spcAft>
                <a:spcPts val="1800"/>
              </a:spcAft>
            </a:pPr>
            <a:r>
              <a:rPr lang="en-NZ" sz="3200" dirty="0"/>
              <a:t>2.   cool winter temperatures.</a:t>
            </a:r>
          </a:p>
          <a:p>
            <a:r>
              <a:rPr lang="en-NZ" sz="3200" dirty="0"/>
              <a:t>3.   A good supply of process grade avocado</a:t>
            </a:r>
          </a:p>
          <a:p>
            <a:pPr>
              <a:spcAft>
                <a:spcPts val="1800"/>
              </a:spcAft>
            </a:pPr>
            <a:r>
              <a:rPr lang="en-NZ" sz="3200" dirty="0"/>
              <a:t>      at competitive prices.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18CBADA-BDDF-49C2-9C55-E2BAA04A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809" y="3932441"/>
            <a:ext cx="3856191" cy="289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B49D90D-D4CE-4E98-A00D-5DF45E932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246" y="5048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0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498"/>
    </mc:Choice>
    <mc:Fallback xmlns="">
      <p:transition spd="slow" advClick="0" advTm="9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215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4E48D0-3117-480F-9AC5-519A273B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363" y="571181"/>
            <a:ext cx="8093076" cy="912250"/>
          </a:xfrm>
        </p:spPr>
        <p:txBody>
          <a:bodyPr lIns="18000" rIns="18000">
            <a:normAutofit/>
          </a:bodyPr>
          <a:lstStyle/>
          <a:p>
            <a:r>
              <a:rPr lang="en-NZ" sz="3200" b="1" dirty="0">
                <a:latin typeface="+mn-lt"/>
              </a:rPr>
              <a:t>Fresh avocado - the healthiest fruit on earth.</a:t>
            </a:r>
            <a:endParaRPr lang="en-NZ" altLang="en-US" sz="3200" b="1" dirty="0">
              <a:latin typeface="+mn-lt"/>
            </a:endParaRPr>
          </a:p>
        </p:txBody>
      </p:sp>
      <p:pic>
        <p:nvPicPr>
          <p:cNvPr id="6" name="Picture 5" descr="C:\Users\Andrew\AppData\Local\Microsoft\Windows\INetCache\Content.Word\AvoHealth.com Logo.png">
            <a:extLst>
              <a:ext uri="{FF2B5EF4-FFF2-40B4-BE49-F238E27FC236}">
                <a16:creationId xmlns:a16="http://schemas.microsoft.com/office/drawing/2014/main" id="{EA40B6D1-1123-4402-8938-D0D558C3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A78C7-F5AF-4123-9633-5A05777995FC}"/>
              </a:ext>
            </a:extLst>
          </p:cNvPr>
          <p:cNvSpPr txBox="1"/>
          <p:nvPr/>
        </p:nvSpPr>
        <p:spPr>
          <a:xfrm>
            <a:off x="1008062" y="2002221"/>
            <a:ext cx="10588852" cy="4001095"/>
          </a:xfrm>
          <a:prstGeom prst="rect">
            <a:avLst/>
          </a:prstGeom>
          <a:noFill/>
        </p:spPr>
        <p:txBody>
          <a:bodyPr wrap="square" lIns="54000" rIns="18000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Many healthy attributes in fresh avocado are multiplied in avocado oil.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World Demand for Vegetable Oils: &gt;200 million tonnes p.a.   - demand per person increases each year.</a:t>
            </a:r>
          </a:p>
          <a:p>
            <a:pPr marL="1428750" lvl="2" indent="-514350">
              <a:spcAft>
                <a:spcPts val="1200"/>
              </a:spcAft>
              <a:buFont typeface="+mj-lt"/>
              <a:buAutoNum type="arabicPeriod" startAt="3"/>
            </a:pPr>
            <a:r>
              <a:rPr lang="en-NZ" sz="3200" dirty="0"/>
              <a:t>Markets increasingly aware of “Good Fats” </a:t>
            </a:r>
            <a:r>
              <a:rPr lang="en-NZ" sz="3200" i="1" dirty="0"/>
              <a:t>versus</a:t>
            </a:r>
            <a:r>
              <a:rPr lang="en-NZ" sz="3200" dirty="0"/>
              <a:t> “Bad Fats”</a:t>
            </a:r>
          </a:p>
          <a:p>
            <a:pPr marL="1428750" lvl="2" indent="-514350">
              <a:spcAft>
                <a:spcPts val="1200"/>
              </a:spcAft>
              <a:buFont typeface="+mj-lt"/>
              <a:buAutoNum type="arabicPeriod" startAt="3"/>
            </a:pPr>
            <a:r>
              <a:rPr lang="en-NZ" sz="3200" dirty="0"/>
              <a:t>Avocado Oil is one of the healthiest “Good Fats”.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0CD013-2FD3-4FA3-BD68-9697828F57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4979" y="3512865"/>
            <a:ext cx="487363" cy="487363"/>
          </a:xfrm>
          <a:prstGeom prst="rect">
            <a:avLst/>
          </a:prstGeom>
        </p:spPr>
      </p:pic>
      <p:pic>
        <p:nvPicPr>
          <p:cNvPr id="8" name="Picture 7" descr="http://cache1.asset-cache.net/xc/98110389.jpg?v=1&amp;c=IWSAsset&amp;k=2&amp;d=F5B5107058D53DF5F6C653CDE74EF57A35C257B81A567E7D8CB1D103027D7D3B">
            <a:extLst>
              <a:ext uri="{FF2B5EF4-FFF2-40B4-BE49-F238E27FC236}">
                <a16:creationId xmlns:a16="http://schemas.microsoft.com/office/drawing/2014/main" id="{B3B83F35-8B2C-4A2E-8511-B4EA67D31A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4857" r="19795" b="7428"/>
          <a:stretch>
            <a:fillRect/>
          </a:stretch>
        </p:blipFill>
        <p:spPr bwMode="auto">
          <a:xfrm>
            <a:off x="0" y="4295488"/>
            <a:ext cx="1791849" cy="2696826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7790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498"/>
    </mc:Choice>
    <mc:Fallback xmlns="">
      <p:transition spd="slow" advClick="0" advTm="92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9215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4E48D0-3117-480F-9AC5-519A273B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2" y="516925"/>
            <a:ext cx="6804679" cy="1020762"/>
          </a:xfrm>
        </p:spPr>
        <p:txBody>
          <a:bodyPr lIns="18000" rIns="18000"/>
          <a:lstStyle/>
          <a:p>
            <a:pPr algn="l"/>
            <a:r>
              <a:rPr lang="en-NZ" altLang="en-US" sz="3200" b="1" dirty="0">
                <a:latin typeface="+mn-lt"/>
              </a:rPr>
              <a:t>Extra Virgin or Raw/Crude Avocado Oil</a:t>
            </a:r>
          </a:p>
        </p:txBody>
      </p:sp>
      <p:sp>
        <p:nvSpPr>
          <p:cNvPr id="2052" name="Slide Number Placeholder 2">
            <a:extLst>
              <a:ext uri="{FF2B5EF4-FFF2-40B4-BE49-F238E27FC236}">
                <a16:creationId xmlns:a16="http://schemas.microsoft.com/office/drawing/2014/main" id="{D2456A97-CB9E-4711-BB4E-2CE0E470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089FA-EED5-4F22-A9CF-470C49425C2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Picture 5" descr="C:\Users\Andrew\AppData\Local\Microsoft\Windows\INetCache\Content.Word\AvoHealth.com Logo.png">
            <a:extLst>
              <a:ext uri="{FF2B5EF4-FFF2-40B4-BE49-F238E27FC236}">
                <a16:creationId xmlns:a16="http://schemas.microsoft.com/office/drawing/2014/main" id="{EA40B6D1-1123-4402-8938-D0D558C3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A78C7-F5AF-4123-9633-5A05777995FC}"/>
              </a:ext>
            </a:extLst>
          </p:cNvPr>
          <p:cNvSpPr txBox="1"/>
          <p:nvPr/>
        </p:nvSpPr>
        <p:spPr>
          <a:xfrm>
            <a:off x="1008062" y="1733280"/>
            <a:ext cx="10588852" cy="5139869"/>
          </a:xfrm>
          <a:prstGeom prst="rect">
            <a:avLst/>
          </a:prstGeom>
          <a:noFill/>
        </p:spPr>
        <p:txBody>
          <a:bodyPr wrap="square" lIns="54000" rIns="18000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b="1" dirty="0"/>
              <a:t>Extra Virgin </a:t>
            </a:r>
            <a:r>
              <a:rPr lang="en-NZ" sz="3200" dirty="0"/>
              <a:t>– every aspect of production, then packaging processes must be ‘perfect’.  Markets are often smaller and slower to establish.  Additional capital usually required.</a:t>
            </a:r>
            <a:r>
              <a:rPr lang="en-NZ" sz="3200" b="1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3200" b="1" dirty="0"/>
              <a:t>Raw/Crude Avocado Oil </a:t>
            </a:r>
            <a:r>
              <a:rPr lang="en-NZ" sz="3200" dirty="0"/>
              <a:t>is pressed to more </a:t>
            </a:r>
          </a:p>
          <a:p>
            <a:r>
              <a:rPr lang="en-NZ" sz="3200" dirty="0"/>
              <a:t>      relaxed standards than Extra Virgin.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NZ" sz="3200" dirty="0"/>
              <a:t>We recommend:</a:t>
            </a:r>
          </a:p>
          <a:p>
            <a:pPr marL="514350" indent="-514350">
              <a:spcAft>
                <a:spcPts val="1200"/>
              </a:spcAft>
              <a:buAutoNum type="arabicPeriod" startAt="3"/>
            </a:pPr>
            <a:r>
              <a:rPr lang="en-NZ" sz="3200" dirty="0"/>
              <a:t>Having equipment to process both grades.</a:t>
            </a:r>
          </a:p>
          <a:p>
            <a:pPr marL="514350" indent="-514350">
              <a:buAutoNum type="arabicPeriod" startAt="3"/>
            </a:pPr>
            <a:r>
              <a:rPr lang="en-NZ" sz="3200" dirty="0"/>
              <a:t>Setting a focus on pressing Raw Avocado Oil.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NZ" sz="3200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4269F92-4353-4DF5-A482-35479E8916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616" y="3286240"/>
            <a:ext cx="3173384" cy="343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37EF96-04CA-4E4D-807C-21706D7DA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585" y="58689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31"/>
    </mc:Choice>
    <mc:Fallback xmlns="">
      <p:transition spd="slow" advTm="198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98331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4E48D0-3117-480F-9AC5-519A273B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67" y="516925"/>
            <a:ext cx="3534909" cy="1020762"/>
          </a:xfrm>
        </p:spPr>
        <p:txBody>
          <a:bodyPr lIns="18000" rIns="18000"/>
          <a:lstStyle/>
          <a:p>
            <a:pPr algn="l"/>
            <a:r>
              <a:rPr lang="en-NZ" altLang="en-US" sz="3200" b="1" dirty="0">
                <a:latin typeface="+mn-lt"/>
              </a:rPr>
              <a:t>The Target Markets</a:t>
            </a:r>
          </a:p>
        </p:txBody>
      </p:sp>
      <p:pic>
        <p:nvPicPr>
          <p:cNvPr id="6" name="Picture 5" descr="C:\Users\Andrew\AppData\Local\Microsoft\Windows\INetCache\Content.Word\AvoHealth.com Logo.png">
            <a:extLst>
              <a:ext uri="{FF2B5EF4-FFF2-40B4-BE49-F238E27FC236}">
                <a16:creationId xmlns:a16="http://schemas.microsoft.com/office/drawing/2014/main" id="{EA40B6D1-1123-4402-8938-D0D558C3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A78C7-F5AF-4123-9633-5A05777995FC}"/>
              </a:ext>
            </a:extLst>
          </p:cNvPr>
          <p:cNvSpPr txBox="1"/>
          <p:nvPr/>
        </p:nvSpPr>
        <p:spPr>
          <a:xfrm>
            <a:off x="777015" y="1751272"/>
            <a:ext cx="10588852" cy="5047536"/>
          </a:xfrm>
          <a:prstGeom prst="rect">
            <a:avLst/>
          </a:prstGeom>
          <a:noFill/>
        </p:spPr>
        <p:txBody>
          <a:bodyPr wrap="square" lIns="54000" rIns="180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NZ" sz="3200" dirty="0"/>
              <a:t>Avocado Oil markets are small, complex + price sensitive.</a:t>
            </a:r>
          </a:p>
          <a:p>
            <a:pPr>
              <a:spcAft>
                <a:spcPts val="1200"/>
              </a:spcAft>
            </a:pPr>
            <a:r>
              <a:rPr lang="en-NZ" sz="3200" dirty="0"/>
              <a:t>We know we can increase market demand if we can offer competitive pricing.</a:t>
            </a:r>
          </a:p>
          <a:p>
            <a:r>
              <a:rPr lang="en-NZ" sz="3200" dirty="0"/>
              <a:t>Target markets include:</a:t>
            </a:r>
          </a:p>
          <a:p>
            <a:endParaRPr lang="en-NZ" sz="3200" dirty="0"/>
          </a:p>
          <a:p>
            <a:pPr>
              <a:spcAft>
                <a:spcPts val="1200"/>
              </a:spcAft>
            </a:pPr>
            <a:endParaRPr lang="en-NZ" sz="1600" dirty="0"/>
          </a:p>
          <a:p>
            <a:pPr>
              <a:spcAft>
                <a:spcPts val="1200"/>
              </a:spcAft>
            </a:pPr>
            <a:endParaRPr lang="en-NZ" sz="3200" dirty="0"/>
          </a:p>
          <a:p>
            <a:pPr>
              <a:spcAft>
                <a:spcPts val="1200"/>
              </a:spcAft>
            </a:pPr>
            <a:endParaRPr lang="en-NZ" sz="3200" dirty="0"/>
          </a:p>
          <a:p>
            <a:pPr algn="ctr">
              <a:spcAft>
                <a:spcPts val="1200"/>
              </a:spcAft>
            </a:pPr>
            <a:r>
              <a:rPr lang="en-NZ" sz="3200" dirty="0">
                <a:solidFill>
                  <a:srgbClr val="FF0000"/>
                </a:solidFill>
              </a:rPr>
              <a:t>Often AvoHealth arranges 100% of marketing.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0DFB688-16CE-4DD7-BEED-C6F7A9322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500558"/>
              </p:ext>
            </p:extLst>
          </p:nvPr>
        </p:nvGraphicFramePr>
        <p:xfrm>
          <a:off x="862180" y="4279701"/>
          <a:ext cx="9121357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1089">
                  <a:extLst>
                    <a:ext uri="{9D8B030D-6E8A-4147-A177-3AD203B41FA5}">
                      <a16:colId xmlns:a16="http://schemas.microsoft.com/office/drawing/2014/main" val="3194353681"/>
                    </a:ext>
                  </a:extLst>
                </a:gridCol>
                <a:gridCol w="4980268">
                  <a:extLst>
                    <a:ext uri="{9D8B030D-6E8A-4147-A177-3AD203B41FA5}">
                      <a16:colId xmlns:a16="http://schemas.microsoft.com/office/drawing/2014/main" val="8182035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NZ" sz="2800" b="0" dirty="0">
                          <a:solidFill>
                            <a:schemeClr val="tx1"/>
                          </a:solidFill>
                        </a:rPr>
                        <a:t>#1:   Retail Food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NZ" sz="2800" b="0" dirty="0">
                          <a:solidFill>
                            <a:schemeClr val="tx1"/>
                          </a:solidFill>
                        </a:rPr>
                        <a:t>#4:   Bulk Food Ingredients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040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NZ" sz="2800" b="0" dirty="0"/>
                        <a:t>#2:   Private Label Retailers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NZ" sz="2800" b="0" dirty="0"/>
                        <a:t>#5:   Cosmetic Manufacturers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580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NZ" sz="2800" b="0" dirty="0"/>
                        <a:t>#3:   Food Service Sector 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0"/>
                        </a:spcBef>
                        <a:spcAft>
                          <a:spcPts val="1000"/>
                        </a:spcAft>
                      </a:pPr>
                      <a:r>
                        <a:rPr lang="en-NZ" sz="2800" b="0" dirty="0"/>
                        <a:t>#6:   Nutraceutical ingredients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5450224"/>
                  </a:ext>
                </a:extLst>
              </a:tr>
            </a:tbl>
          </a:graphicData>
        </a:graphic>
      </p:graphicFrame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3E0819-0E2F-479D-9BEE-9FD409674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817" y="5684193"/>
            <a:ext cx="487363" cy="487363"/>
          </a:xfrm>
          <a:prstGeom prst="rect">
            <a:avLst/>
          </a:prstGeom>
        </p:spPr>
      </p:pic>
      <p:pic>
        <p:nvPicPr>
          <p:cNvPr id="10" name="Picture 9" descr="C:\Users\Andrew\AppData\Local\Microsoft\Windows\INetCache\Content.Word\AvoHealth EV California - Marasca Bottle.jpg">
            <a:extLst>
              <a:ext uri="{FF2B5EF4-FFF2-40B4-BE49-F238E27FC236}">
                <a16:creationId xmlns:a16="http://schemas.microsoft.com/office/drawing/2014/main" id="{264D4D40-F8EB-4205-9D8C-596DDD84A7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507" r="13001"/>
          <a:stretch/>
        </p:blipFill>
        <p:spPr bwMode="auto">
          <a:xfrm>
            <a:off x="10680961" y="1515864"/>
            <a:ext cx="1188149" cy="5256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73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4498"/>
    </mc:Choice>
    <mc:Fallback xmlns="">
      <p:transition spd="slow" advClick="0" advTm="34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9" objId="7"/>
        <p14:stopEvt time="32243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4E48D0-3117-480F-9AC5-519A273B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2" y="516925"/>
            <a:ext cx="6064251" cy="1020762"/>
          </a:xfrm>
        </p:spPr>
        <p:txBody>
          <a:bodyPr lIns="18000" rIns="18000">
            <a:normAutofit/>
          </a:bodyPr>
          <a:lstStyle/>
          <a:p>
            <a:pPr algn="l"/>
            <a:r>
              <a:rPr lang="en-NZ" altLang="en-US" sz="3200" b="1" dirty="0">
                <a:latin typeface="+mn-lt"/>
              </a:rPr>
              <a:t>There are always Recognized Risks:</a:t>
            </a:r>
          </a:p>
        </p:txBody>
      </p:sp>
      <p:sp>
        <p:nvSpPr>
          <p:cNvPr id="2052" name="Slide Number Placeholder 2">
            <a:extLst>
              <a:ext uri="{FF2B5EF4-FFF2-40B4-BE49-F238E27FC236}">
                <a16:creationId xmlns:a16="http://schemas.microsoft.com/office/drawing/2014/main" id="{D2456A97-CB9E-4711-BB4E-2CE0E470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089FA-EED5-4F22-A9CF-470C49425C2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 descr="C:\Users\Andrew\AppData\Local\Microsoft\Windows\INetCache\Content.Word\AvoHealth.com Logo.png">
            <a:extLst>
              <a:ext uri="{FF2B5EF4-FFF2-40B4-BE49-F238E27FC236}">
                <a16:creationId xmlns:a16="http://schemas.microsoft.com/office/drawing/2014/main" id="{EA40B6D1-1123-4402-8938-D0D558C3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A78C7-F5AF-4123-9633-5A05777995FC}"/>
              </a:ext>
            </a:extLst>
          </p:cNvPr>
          <p:cNvSpPr txBox="1"/>
          <p:nvPr/>
        </p:nvSpPr>
        <p:spPr>
          <a:xfrm>
            <a:off x="1008062" y="1857078"/>
            <a:ext cx="10588852" cy="4647426"/>
          </a:xfrm>
          <a:prstGeom prst="rect">
            <a:avLst/>
          </a:prstGeom>
          <a:solidFill>
            <a:srgbClr val="92D050"/>
          </a:solidFill>
        </p:spPr>
        <p:txBody>
          <a:bodyPr wrap="square" lIns="54000" rIns="18000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Agri-Processing - always subject to climate extremes/change  everywhere in the world.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In some areas we may not have exact data about oil yield + length of processing season.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Unpredictability – Many countries present unexpected challenges.  We always need to be flexible in approach.</a:t>
            </a:r>
          </a:p>
          <a:p>
            <a:pPr lvl="1">
              <a:spcAft>
                <a:spcPts val="1200"/>
              </a:spcAft>
            </a:pPr>
            <a:r>
              <a:rPr lang="en-NZ" sz="3200" dirty="0"/>
              <a:t>  4.   Support infrastructure is often a challenge.</a:t>
            </a:r>
          </a:p>
          <a:p>
            <a:pPr lvl="1">
              <a:spcAft>
                <a:spcPts val="1200"/>
              </a:spcAft>
            </a:pPr>
            <a:r>
              <a:rPr lang="en-NZ" sz="3200" dirty="0"/>
              <a:t>  5.   The abilities of the production company.</a:t>
            </a:r>
          </a:p>
        </p:txBody>
      </p:sp>
      <p:pic>
        <p:nvPicPr>
          <p:cNvPr id="7" name="Picture 6" descr="http://t2.gstatic.com/images?q=tbn:ANd9GcQ3qSXNFdOJVrLs57s7KdKvlAL9XQO_cVnqkw2uE1t6meYDG5608A">
            <a:extLst>
              <a:ext uri="{FF2B5EF4-FFF2-40B4-BE49-F238E27FC236}">
                <a16:creationId xmlns:a16="http://schemas.microsoft.com/office/drawing/2014/main" id="{791ABF8F-278C-4D8E-ADEB-3E9AB7DE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8" y="4952274"/>
            <a:ext cx="1524000" cy="192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7EFABF-2806-42AB-A9B6-59D19CE7E8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049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9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65"/>
    </mc:Choice>
    <mc:Fallback xmlns="">
      <p:transition spd="slow" advTm="10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02487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0538" y="522288"/>
            <a:ext cx="7506833" cy="53340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lIns="0" tIns="0" rIns="0" bIns="0" upright="1"/>
          <a:lstStyle/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AvoHealth</a:t>
            </a:r>
            <a:r>
              <a:rPr lang="en-GB" sz="16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8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en-GB" sz="16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Avocado</a:t>
            </a:r>
            <a:r>
              <a:rPr lang="en-GB" sz="20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Oil</a:t>
            </a:r>
            <a:r>
              <a:rPr lang="en-GB" sz="20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Process</a:t>
            </a:r>
            <a:r>
              <a:rPr lang="en-GB" sz="20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3200" b="1" kern="0" dirty="0">
                <a:latin typeface="Arial" panose="020B0604020202020204" pitchFamily="34" charset="0"/>
                <a:cs typeface="Times New Roman" panose="02020603050405020304" pitchFamily="18" charset="0"/>
              </a:rPr>
              <a:t>Line</a:t>
            </a:r>
            <a:endParaRPr lang="en-NZ" sz="3200" b="1" kern="0" dirty="0">
              <a:latin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NZ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13" descr="https://encrypted-tbn3.gstatic.com/images?q=tbn:ANd9GcSVkQ4fMeoGJaDu1uaZ-w0GulPBdB9TTUxU89twMAtMuaIQcfQC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"/>
          <a:stretch>
            <a:fillRect/>
          </a:stretch>
        </p:blipFill>
        <p:spPr bwMode="auto">
          <a:xfrm>
            <a:off x="1236668" y="4540250"/>
            <a:ext cx="99060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rc_mi" descr="http://store.thechecker.net/images/productimages/Checker%202-223R%20image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t="3860" r="2821" b="3860"/>
          <a:stretch>
            <a:fillRect/>
          </a:stretch>
        </p:blipFill>
        <p:spPr bwMode="auto">
          <a:xfrm>
            <a:off x="504219" y="5400677"/>
            <a:ext cx="14097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4071950" y="1964388"/>
            <a:ext cx="1563688" cy="15668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Conveyor Feed + Quality Control</a:t>
            </a:r>
            <a:endParaRPr lang="en-GB" altLang="en-US" sz="1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Feeds avocado into the processing system</a:t>
            </a:r>
            <a:endParaRPr lang="en-GB" alt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3" name="Rectangle 3"/>
          <p:cNvSpPr>
            <a:spLocks noChangeArrowheads="1"/>
          </p:cNvSpPr>
          <p:nvPr/>
        </p:nvSpPr>
        <p:spPr bwMode="auto">
          <a:xfrm>
            <a:off x="2234233" y="1962800"/>
            <a:ext cx="1289050" cy="15684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GB" altLang="en-US" sz="1200" b="1">
                <a:latin typeface="Arial" panose="020B0604020202020204" pitchFamily="34" charset="0"/>
                <a:cs typeface="Times New Roman" panose="02020603050405020304" pitchFamily="18" charset="0"/>
              </a:rPr>
              <a:t>Fresh Avocado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Storage &amp; controlled ripening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4105" name="Rectangle 6"/>
          <p:cNvSpPr>
            <a:spLocks noChangeArrowheads="1"/>
          </p:cNvSpPr>
          <p:nvPr/>
        </p:nvSpPr>
        <p:spPr bwMode="auto">
          <a:xfrm>
            <a:off x="7602848" y="4199959"/>
            <a:ext cx="1870075" cy="17383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>
                <a:latin typeface="Arial" panose="020B0604020202020204" pitchFamily="34" charset="0"/>
                <a:cs typeface="Times New Roman" panose="02020603050405020304" pitchFamily="18" charset="0"/>
              </a:rPr>
              <a:t>Decanter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Centrifuge separates avocado oil from waste water &amp; solids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4106" name="Rectangle 62"/>
          <p:cNvSpPr>
            <a:spLocks noChangeArrowheads="1"/>
          </p:cNvSpPr>
          <p:nvPr/>
        </p:nvSpPr>
        <p:spPr bwMode="auto">
          <a:xfrm>
            <a:off x="6178372" y="1938337"/>
            <a:ext cx="1387475" cy="15716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Fruit Washer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washes the skin</a:t>
            </a:r>
            <a:endParaRPr lang="en-GB" altLang="en-US" sz="1200" dirty="0"/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cs typeface="Times New Roman" panose="02020603050405020304" pitchFamily="18" charset="0"/>
              </a:rPr>
              <a:t>of each avocado</a:t>
            </a:r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4107" name="Rectangle 2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NZ" altLang="en-US" sz="1800"/>
          </a:p>
        </p:txBody>
      </p:sp>
      <p:sp>
        <p:nvSpPr>
          <p:cNvPr id="4108" name="Rectangle 34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NZ" altLang="en-US" sz="1800"/>
          </a:p>
        </p:txBody>
      </p:sp>
      <p:sp>
        <p:nvSpPr>
          <p:cNvPr id="4109" name="Rectangle 6"/>
          <p:cNvSpPr>
            <a:spLocks noChangeArrowheads="1"/>
          </p:cNvSpPr>
          <p:nvPr/>
        </p:nvSpPr>
        <p:spPr bwMode="auto">
          <a:xfrm>
            <a:off x="5065186" y="4210957"/>
            <a:ext cx="1997496" cy="17383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Separator</a:t>
            </a:r>
            <a:endParaRPr lang="en-NZ" altLang="en-US" sz="12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Cleans &amp; polishes oil;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Removes moisture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&amp; impurities</a:t>
            </a:r>
            <a:endParaRPr lang="en-GB" altLang="en-US" sz="1200" dirty="0">
              <a:latin typeface="Arial" panose="020B0604020202020204" pitchFamily="34" charset="0"/>
            </a:endParaRPr>
          </a:p>
        </p:txBody>
      </p:sp>
      <p:pic>
        <p:nvPicPr>
          <p:cNvPr id="4110" name="Picture 38" descr="http://www.fvwsupply.com/images/FCPS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4283" r="28064" b="1808"/>
          <a:stretch>
            <a:fillRect/>
          </a:stretch>
        </p:blipFill>
        <p:spPr bwMode="auto">
          <a:xfrm>
            <a:off x="2682681" y="4885475"/>
            <a:ext cx="6667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38" descr="http://www.fvwsupply.com/images/FCPS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0" t="4283" r="28064" b="1808"/>
          <a:stretch>
            <a:fillRect/>
          </a:stretch>
        </p:blipFill>
        <p:spPr bwMode="auto">
          <a:xfrm>
            <a:off x="3671900" y="4897097"/>
            <a:ext cx="66675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>
            <a:cxnSpLocks/>
          </p:cNvCxnSpPr>
          <p:nvPr/>
        </p:nvCxnSpPr>
        <p:spPr>
          <a:xfrm flipH="1" flipV="1">
            <a:off x="2127250" y="6345238"/>
            <a:ext cx="8739187" cy="55562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Arrow Connector 2055"/>
          <p:cNvCxnSpPr/>
          <p:nvPr/>
        </p:nvCxnSpPr>
        <p:spPr>
          <a:xfrm flipH="1">
            <a:off x="11050588" y="3614738"/>
            <a:ext cx="0" cy="549275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4" name="Rectangle 6"/>
          <p:cNvSpPr>
            <a:spLocks noChangeArrowheads="1"/>
          </p:cNvSpPr>
          <p:nvPr/>
        </p:nvSpPr>
        <p:spPr bwMode="auto">
          <a:xfrm>
            <a:off x="2665275" y="4216061"/>
            <a:ext cx="1862137" cy="1733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NZ" alt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Oil Storage</a:t>
            </a:r>
            <a:endParaRPr lang="en-NZ" altLang="en-US" sz="1200" dirty="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Store in large tanks to remove some waxes</a:t>
            </a:r>
            <a:endParaRPr lang="en-GB" altLang="en-US" sz="1200" dirty="0">
              <a:latin typeface="Arial" panose="020B0604020202020204" pitchFamily="34" charset="0"/>
            </a:endParaRPr>
          </a:p>
        </p:txBody>
      </p:sp>
      <p:sp>
        <p:nvSpPr>
          <p:cNvPr id="4115" name="Rectangle 6"/>
          <p:cNvSpPr>
            <a:spLocks noChangeArrowheads="1"/>
          </p:cNvSpPr>
          <p:nvPr/>
        </p:nvSpPr>
        <p:spPr bwMode="auto">
          <a:xfrm>
            <a:off x="506240" y="4197061"/>
            <a:ext cx="1720850" cy="17335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NZ" altLang="en-US" sz="1200" b="1" dirty="0">
                <a:latin typeface="Arial" panose="020B0604020202020204" pitchFamily="34" charset="0"/>
                <a:cs typeface="Times New Roman" panose="02020603050405020304" pitchFamily="18" charset="0"/>
              </a:rPr>
              <a:t>Ship to Packing Plant</a:t>
            </a:r>
            <a:endParaRPr lang="en-NZ" altLang="en-US" sz="12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GB" altLang="en-US" sz="1200" dirty="0">
              <a:latin typeface="Arial" panose="020B0604020202020204" pitchFamily="34" charset="0"/>
            </a:endParaRPr>
          </a:p>
        </p:txBody>
      </p:sp>
      <p:pic>
        <p:nvPicPr>
          <p:cNvPr id="4117" name="Picture 6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5725" r="8324" b="49107"/>
          <a:stretch>
            <a:fillRect/>
          </a:stretch>
        </p:blipFill>
        <p:spPr bwMode="auto">
          <a:xfrm>
            <a:off x="4098886" y="2814948"/>
            <a:ext cx="15113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40" descr="Image result for avocado warehous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32" r="4202"/>
          <a:stretch>
            <a:fillRect/>
          </a:stretch>
        </p:blipFill>
        <p:spPr bwMode="auto">
          <a:xfrm>
            <a:off x="2216109" y="2790357"/>
            <a:ext cx="12954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Rectangle 6"/>
          <p:cNvSpPr>
            <a:spLocks noChangeArrowheads="1"/>
          </p:cNvSpPr>
          <p:nvPr/>
        </p:nvSpPr>
        <p:spPr bwMode="auto">
          <a:xfrm>
            <a:off x="10112374" y="4202793"/>
            <a:ext cx="1508125" cy="17129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>
                <a:latin typeface="Arial" panose="020B0604020202020204" pitchFamily="34" charset="0"/>
                <a:cs typeface="Times New Roman" panose="02020603050405020304" pitchFamily="18" charset="0"/>
              </a:rPr>
              <a:t>Malaxers</a:t>
            </a:r>
            <a:endParaRPr lang="en-NZ" altLang="en-US" sz="12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Gently mixes pulp.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Oil starts to separate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sp>
        <p:nvSpPr>
          <p:cNvPr id="4120" name="Rectangle 6"/>
          <p:cNvSpPr>
            <a:spLocks noChangeArrowheads="1"/>
          </p:cNvSpPr>
          <p:nvPr/>
        </p:nvSpPr>
        <p:spPr bwMode="auto">
          <a:xfrm>
            <a:off x="490538" y="1963738"/>
            <a:ext cx="1235075" cy="159385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>
                <a:latin typeface="Arial" panose="020B0604020202020204" pitchFamily="34" charset="0"/>
                <a:cs typeface="Times New Roman" panose="02020603050405020304" pitchFamily="18" charset="0"/>
              </a:rPr>
              <a:t>Avocado Supply</a:t>
            </a:r>
            <a:endParaRPr lang="en-NZ" altLang="en-US" sz="1200">
              <a:latin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Harvested avocado arrive at production plant.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pic>
        <p:nvPicPr>
          <p:cNvPr id="4121" name="Picture 4" descr="f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5" r="-73" b="17390"/>
          <a:stretch>
            <a:fillRect/>
          </a:stretch>
        </p:blipFill>
        <p:spPr bwMode="auto">
          <a:xfrm>
            <a:off x="525463" y="2855913"/>
            <a:ext cx="1189037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1093788" y="1646238"/>
            <a:ext cx="9358312" cy="23017"/>
          </a:xfrm>
          <a:prstGeom prst="straightConnector1">
            <a:avLst/>
          </a:prstGeom>
          <a:ln w="444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3" name="Rectangle 6"/>
          <p:cNvSpPr>
            <a:spLocks noChangeArrowheads="1"/>
          </p:cNvSpPr>
          <p:nvPr/>
        </p:nvSpPr>
        <p:spPr bwMode="auto">
          <a:xfrm>
            <a:off x="5773738" y="3790950"/>
            <a:ext cx="4678362" cy="236538"/>
          </a:xfrm>
          <a:prstGeom prst="rect">
            <a:avLst/>
          </a:prstGeom>
          <a:solidFill>
            <a:srgbClr val="92D050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0" tIns="50784" rIns="0" bIns="50784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NZ" altLang="en-US" sz="1200" b="1">
                <a:latin typeface="Arial" panose="020B0604020202020204" pitchFamily="34" charset="0"/>
                <a:cs typeface="Times New Roman" panose="02020603050405020304" pitchFamily="18" charset="0"/>
              </a:rPr>
              <a:t>CONTROL PANEL</a:t>
            </a:r>
            <a:endParaRPr lang="en-NZ" altLang="en-US" sz="120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en-GB" altLang="en-US" sz="1200">
              <a:latin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8782050" y="3557588"/>
            <a:ext cx="0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059488" y="4032250"/>
            <a:ext cx="0" cy="204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491538" y="4032250"/>
            <a:ext cx="0" cy="2047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0123488" y="4027488"/>
            <a:ext cx="0" cy="2063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29" name="Picture 12" descr="Olive-oil_Y_640x360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21196" r="3322" b="17909"/>
          <a:stretch>
            <a:fillRect/>
          </a:stretch>
        </p:blipFill>
        <p:spPr bwMode="auto">
          <a:xfrm>
            <a:off x="7611269" y="5227067"/>
            <a:ext cx="1851025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0" name="Picture 7" descr="atmosphera_640x360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19830" r="17737" b="10880"/>
          <a:stretch>
            <a:fillRect/>
          </a:stretch>
        </p:blipFill>
        <p:spPr bwMode="auto">
          <a:xfrm>
            <a:off x="10150473" y="4982369"/>
            <a:ext cx="14319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1522" r="17194" b="1738"/>
          <a:stretch>
            <a:fillRect/>
          </a:stretch>
        </p:blipFill>
        <p:spPr bwMode="auto">
          <a:xfrm>
            <a:off x="6087443" y="4844706"/>
            <a:ext cx="9366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3" name="Rectangle 4"/>
          <p:cNvSpPr>
            <a:spLocks noChangeArrowheads="1"/>
          </p:cNvSpPr>
          <p:nvPr/>
        </p:nvSpPr>
        <p:spPr bwMode="auto">
          <a:xfrm>
            <a:off x="8112919" y="1950243"/>
            <a:ext cx="1349375" cy="15716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De-Seeder</a:t>
            </a:r>
            <a:endParaRPr lang="en-GB" altLang="en-US" sz="1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Removes avocado seed + skin.</a:t>
            </a:r>
            <a:endParaRPr lang="en-GB" alt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13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t="8385" r="20425" b="26543"/>
          <a:stretch>
            <a:fillRect/>
          </a:stretch>
        </p:blipFill>
        <p:spPr bwMode="auto">
          <a:xfrm>
            <a:off x="8108581" y="2579659"/>
            <a:ext cx="13208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C:\Users\Andrew\AppData\Local\Microsoft\Windows\INetCache\Content.Word\AvoHealth.com Logo.png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3AFEEE-3D90-4193-A4E5-CED2CD9DD3B7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8831" t="25525" r="11058" b="16219"/>
          <a:stretch/>
        </p:blipFill>
        <p:spPr bwMode="auto">
          <a:xfrm>
            <a:off x="6207141" y="2670338"/>
            <a:ext cx="1271879" cy="792000"/>
          </a:xfrm>
          <a:prstGeom prst="rect">
            <a:avLst/>
          </a:prstGeom>
          <a:ln>
            <a:noFill/>
          </a:ln>
          <a:effectLst>
            <a:glow rad="127000">
              <a:schemeClr val="bg1">
                <a:lumMod val="8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Rectangle 4">
            <a:extLst>
              <a:ext uri="{FF2B5EF4-FFF2-40B4-BE49-F238E27FC236}">
                <a16:creationId xmlns:a16="http://schemas.microsoft.com/office/drawing/2014/main" id="{55768172-B0FD-4E3B-8897-2B4E8B874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6412" y="1981201"/>
            <a:ext cx="1349375" cy="15716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GB" altLang="en-US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Hammer Crusher</a:t>
            </a:r>
            <a:endParaRPr lang="en-GB" altLang="en-US" sz="11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2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Crushes entire avocado into pulp.</a:t>
            </a:r>
            <a:endParaRPr lang="en-GB" altLang="en-US" sz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A60AA-7172-4AD4-B386-B32A8232A8CA}"/>
              </a:ext>
            </a:extLst>
          </p:cNvPr>
          <p:cNvSpPr txBox="1"/>
          <p:nvPr/>
        </p:nvSpPr>
        <p:spPr>
          <a:xfrm>
            <a:off x="9447780" y="2447409"/>
            <a:ext cx="792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400" b="1" dirty="0" err="1"/>
              <a:t>And/Or</a:t>
            </a:r>
            <a:endParaRPr lang="en-NZ" sz="1400" b="1" dirty="0"/>
          </a:p>
        </p:txBody>
      </p:sp>
      <p:pic>
        <p:nvPicPr>
          <p:cNvPr id="44" name="Picture 7" descr="Cruschers_640x360.jpg">
            <a:extLst>
              <a:ext uri="{FF2B5EF4-FFF2-40B4-BE49-F238E27FC236}">
                <a16:creationId xmlns:a16="http://schemas.microsoft.com/office/drawing/2014/main" id="{46CAB0E6-1F2E-47BE-953E-F082CDE08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7" t="6978" r="30573" b="635"/>
          <a:stretch>
            <a:fillRect/>
          </a:stretch>
        </p:blipFill>
        <p:spPr bwMode="auto">
          <a:xfrm>
            <a:off x="10452100" y="2585243"/>
            <a:ext cx="8286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306EF5-32F4-4187-96F6-E7DC1688A7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81750" y="5857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2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5"/>
    </mc:Choice>
    <mc:Fallback xmlns="">
      <p:transition spd="slow" advTm="72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4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72335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D4E48D0-3117-480F-9AC5-519A273BD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2" y="516925"/>
            <a:ext cx="8270409" cy="1020762"/>
          </a:xfrm>
        </p:spPr>
        <p:txBody>
          <a:bodyPr lIns="18000" rIns="18000">
            <a:normAutofit/>
          </a:bodyPr>
          <a:lstStyle/>
          <a:p>
            <a:pPr algn="l"/>
            <a:r>
              <a:rPr lang="en-NZ" altLang="en-US" sz="3200" b="1" dirty="0">
                <a:latin typeface="+mn-lt"/>
              </a:rPr>
              <a:t>Summary:  Avocado Oil is an excellent business </a:t>
            </a:r>
          </a:p>
        </p:txBody>
      </p:sp>
      <p:sp>
        <p:nvSpPr>
          <p:cNvPr id="2052" name="Slide Number Placeholder 2">
            <a:extLst>
              <a:ext uri="{FF2B5EF4-FFF2-40B4-BE49-F238E27FC236}">
                <a16:creationId xmlns:a16="http://schemas.microsoft.com/office/drawing/2014/main" id="{D2456A97-CB9E-4711-BB4E-2CE0E4709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B089FA-EED5-4F22-A9CF-470C49425C2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 descr="C:\Users\Andrew\AppData\Local\Microsoft\Windows\INetCache\Content.Word\AvoHealth.com Logo.png">
            <a:extLst>
              <a:ext uri="{FF2B5EF4-FFF2-40B4-BE49-F238E27FC236}">
                <a16:creationId xmlns:a16="http://schemas.microsoft.com/office/drawing/2014/main" id="{EA40B6D1-1123-4402-8938-D0D558C39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26042" r="10625" b="25694"/>
          <a:stretch/>
        </p:blipFill>
        <p:spPr bwMode="auto">
          <a:xfrm>
            <a:off x="10146412" y="516925"/>
            <a:ext cx="1738316" cy="9665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A78C7-F5AF-4123-9633-5A05777995FC}"/>
              </a:ext>
            </a:extLst>
          </p:cNvPr>
          <p:cNvSpPr txBox="1"/>
          <p:nvPr/>
        </p:nvSpPr>
        <p:spPr>
          <a:xfrm>
            <a:off x="1008062" y="1857078"/>
            <a:ext cx="10588852" cy="4801314"/>
          </a:xfrm>
          <a:prstGeom prst="rect">
            <a:avLst/>
          </a:prstGeom>
          <a:solidFill>
            <a:srgbClr val="92D050"/>
          </a:solidFill>
        </p:spPr>
        <p:txBody>
          <a:bodyPr wrap="square" lIns="54000" rIns="18000" rtlCol="0">
            <a:sp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There are very few avocado oil producers in the world.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All major business opportunities require careful assessment.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NZ" sz="3200" dirty="0"/>
              <a:t>Many machinery companies are “salesmen” with very limited Avocado Oil expertise. </a:t>
            </a:r>
          </a:p>
          <a:p>
            <a:pPr marL="514350" indent="-514350">
              <a:buFont typeface="+mj-lt"/>
              <a:buAutoNum type="arabicPeriod"/>
            </a:pPr>
            <a:r>
              <a:rPr lang="en-NZ" sz="3200" dirty="0"/>
              <a:t>Machines are only part of the total cost.  E.g. you also </a:t>
            </a:r>
          </a:p>
          <a:p>
            <a:pPr>
              <a:spcAft>
                <a:spcPts val="1200"/>
              </a:spcAft>
            </a:pPr>
            <a:r>
              <a:rPr lang="en-NZ" sz="3200" dirty="0"/>
              <a:t>      need a production factory &amp; working capital.</a:t>
            </a:r>
          </a:p>
          <a:p>
            <a:r>
              <a:rPr lang="en-NZ" sz="3200" dirty="0"/>
              <a:t>5.  Typically costs US$1,000+ per hour to run a production </a:t>
            </a:r>
          </a:p>
          <a:p>
            <a:pPr>
              <a:spcAft>
                <a:spcPts val="1200"/>
              </a:spcAft>
            </a:pPr>
            <a:r>
              <a:rPr lang="en-NZ" sz="3200" dirty="0"/>
              <a:t>      line.  It’s important to take advice!!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F40532-7F1C-4A14-A345-F73CD1AFE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548" y="5494492"/>
            <a:ext cx="487363" cy="487363"/>
          </a:xfrm>
          <a:prstGeom prst="rect">
            <a:avLst/>
          </a:prstGeom>
        </p:spPr>
      </p:pic>
      <p:pic>
        <p:nvPicPr>
          <p:cNvPr id="9" name="Picture 8" descr="C:\Users\Jose Guadalajara\Desktop\Pictures\ist1_6063295-nutrition-label.jpg">
            <a:extLst>
              <a:ext uri="{FF2B5EF4-FFF2-40B4-BE49-F238E27FC236}">
                <a16:creationId xmlns:a16="http://schemas.microsoft.com/office/drawing/2014/main" id="{A9CBD7BB-7376-44B9-99A5-75F64657B4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012" y="4662484"/>
            <a:ext cx="1427734" cy="2151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74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65"/>
    </mc:Choice>
    <mc:Fallback xmlns="">
      <p:transition spd="slow" advTm="104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8"/>
        <p14:stopEvt time="102487" objId="8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3778</TotalTime>
  <Words>1242</Words>
  <Application>Microsoft Office PowerPoint</Application>
  <PresentationFormat>Widescreen</PresentationFormat>
  <Paragraphs>139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Is there a Good Business Case to Press Avocado Oil?</vt:lpstr>
      <vt:lpstr>Fresh avocado - the healthiest fruit on earth.</vt:lpstr>
      <vt:lpstr>Extra Virgin or Raw/Crude Avocado Oil</vt:lpstr>
      <vt:lpstr>The Target Markets</vt:lpstr>
      <vt:lpstr>There are always Recognized Risks:</vt:lpstr>
      <vt:lpstr>PowerPoint Presentation</vt:lpstr>
      <vt:lpstr>Summary:  Avocado Oil is an excellent business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</dc:creator>
  <cp:lastModifiedBy>Andrew Logan</cp:lastModifiedBy>
  <cp:revision>102</cp:revision>
  <dcterms:created xsi:type="dcterms:W3CDTF">2017-02-03T08:21:02Z</dcterms:created>
  <dcterms:modified xsi:type="dcterms:W3CDTF">2018-05-23T16:32:42Z</dcterms:modified>
</cp:coreProperties>
</file>